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3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155" autoAdjust="0"/>
  </p:normalViewPr>
  <p:slideViewPr>
    <p:cSldViewPr>
      <p:cViewPr varScale="1">
        <p:scale>
          <a:sx n="72" d="100"/>
          <a:sy n="72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E6AD92-2EF3-4770-B034-B38B0DA122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189A9-5813-409E-BCBB-87F167DB1C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24744"/>
            <a:ext cx="7772400" cy="35283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ТЕМА. АДАПТАЦИЯ СТУДЕНТОВ К УСЛОВИЯМ </a:t>
            </a:r>
            <a:br>
              <a:rPr lang="ru-RU" b="1" dirty="0"/>
            </a:br>
            <a:r>
              <a:rPr lang="ru-RU" b="1" dirty="0"/>
              <a:t>УЧЕБНОГО ПРОЦЕССА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97152"/>
            <a:ext cx="7854696" cy="18722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Павлова А. М.,</a:t>
            </a:r>
          </a:p>
          <a:p>
            <a:r>
              <a:rPr lang="ru-RU" dirty="0" smtClean="0"/>
              <a:t>к. психол. </a:t>
            </a:r>
            <a:r>
              <a:rPr lang="ru-RU" smtClean="0"/>
              <a:t>н., </a:t>
            </a:r>
            <a:r>
              <a:rPr lang="ru-RU" dirty="0" smtClean="0"/>
              <a:t>доцент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г. Екатеринбург, 2016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err="1" smtClean="0"/>
              <a:t>Адаптированность</a:t>
            </a:r>
            <a:r>
              <a:rPr lang="ru-RU" sz="3600" b="1" dirty="0" smtClean="0"/>
              <a:t> </a:t>
            </a:r>
            <a:r>
              <a:rPr lang="ru-RU" sz="3600" dirty="0" smtClean="0"/>
              <a:t>– достижение соответствия между требованиями учебной деятельности и внутренней позицией студента.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3214686"/>
            <a:ext cx="8072494" cy="307183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Критерии </a:t>
            </a:r>
            <a:r>
              <a:rPr lang="ru-RU" b="1" dirty="0" err="1" smtClean="0"/>
              <a:t>адаптированности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академическая продуктивность, </a:t>
            </a:r>
          </a:p>
          <a:p>
            <a:r>
              <a:rPr lang="ru-RU" dirty="0" smtClean="0"/>
              <a:t>самоутверждение в контексте выполняемой социальной роли студента.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Факторы успешной адаптации студентов: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14620"/>
            <a:ext cx="8072494" cy="3571900"/>
          </a:xfrm>
        </p:spPr>
        <p:txBody>
          <a:bodyPr/>
          <a:lstStyle/>
          <a:p>
            <a:r>
              <a:rPr lang="ru-RU" dirty="0" smtClean="0"/>
              <a:t> высокая учебная мотивация;</a:t>
            </a:r>
          </a:p>
          <a:p>
            <a:r>
              <a:rPr lang="ru-RU" dirty="0" smtClean="0"/>
              <a:t>социальный интеллект;</a:t>
            </a:r>
          </a:p>
          <a:p>
            <a:r>
              <a:rPr lang="ru-RU" dirty="0" smtClean="0"/>
              <a:t>эмоциональная стабильность;</a:t>
            </a:r>
          </a:p>
          <a:p>
            <a:r>
              <a:rPr lang="ru-RU" dirty="0" smtClean="0"/>
              <a:t>адекватная самооценка;</a:t>
            </a:r>
          </a:p>
          <a:p>
            <a:r>
              <a:rPr lang="ru-RU" dirty="0" smtClean="0"/>
              <a:t>установка на преодоление трудностей.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Приемы формирующей поддержки студентов: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71678"/>
            <a:ext cx="8072494" cy="428628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Формирование системы групповых и общеуниверситетских традиций (подготовка и участие студентов в Дне первокурсника).</a:t>
            </a:r>
          </a:p>
          <a:p>
            <a:r>
              <a:rPr lang="ru-RU" sz="3600" dirty="0" smtClean="0"/>
              <a:t>Инициирование студенческого самоуправления (выпуск студенческих стенгазет и т. п.).</a:t>
            </a:r>
          </a:p>
          <a:p>
            <a:r>
              <a:rPr lang="ru-RU" sz="3600" dirty="0" smtClean="0"/>
              <a:t>Освоение студентами принципов здорового образа жизни (проведение Дней здоровья и красоты, танцевально-спортивных мероприятий).</a:t>
            </a:r>
          </a:p>
          <a:p>
            <a:r>
              <a:rPr lang="ru-RU" sz="3600" dirty="0" smtClean="0"/>
              <a:t>Формирование коммуникативной культуры и культуры профессионального поведения (проведение КВН, диспутов и т. п.).</a:t>
            </a:r>
          </a:p>
          <a:p>
            <a:r>
              <a:rPr lang="ru-RU" sz="3600" dirty="0" smtClean="0"/>
              <a:t>Развитие навыков адекватного распределения времени, постановки и достижения целей, избегая перегрузок и стресса.</a:t>
            </a:r>
          </a:p>
          <a:p>
            <a:r>
              <a:rPr lang="ru-RU" sz="3600" dirty="0" smtClean="0"/>
              <a:t>Участие в оперативном решении сложных конфликтных ситуаций, установлении эмоционально благополучных отношений.</a:t>
            </a:r>
          </a:p>
          <a:p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016" y="404664"/>
            <a:ext cx="8856984" cy="42862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/>
              <a:t>Направления работы со студентами группы риска:</a:t>
            </a:r>
            <a:endParaRPr lang="ru-RU" sz="3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928670"/>
            <a:ext cx="8429684" cy="5740690"/>
          </a:xfrm>
        </p:spPr>
        <p:txBody>
          <a:bodyPr>
            <a:noAutofit/>
          </a:bodyPr>
          <a:lstStyle/>
          <a:p>
            <a:r>
              <a:rPr lang="ru-RU" sz="1650" dirty="0" smtClean="0"/>
              <a:t>Учет психологических особенностей студентов  группы риска: пробелы в знаниях, несформированная социальная компетентность, привычка к нетребовательному, снисходительному отношению, неадекватные представления о своих возможностях.</a:t>
            </a:r>
          </a:p>
          <a:p>
            <a:r>
              <a:rPr lang="ru-RU" sz="1650" dirty="0" smtClean="0"/>
              <a:t>Для студентов с ОВЗ: внедрение элементов </a:t>
            </a:r>
            <a:r>
              <a:rPr lang="ru-RU" sz="1650" dirty="0" err="1" smtClean="0"/>
              <a:t>внутривузовской</a:t>
            </a:r>
            <a:r>
              <a:rPr lang="ru-RU" sz="1650" dirty="0" smtClean="0"/>
              <a:t> </a:t>
            </a:r>
            <a:r>
              <a:rPr lang="ru-RU" sz="1650" dirty="0" err="1" smtClean="0"/>
              <a:t>безбарьерной</a:t>
            </a:r>
            <a:r>
              <a:rPr lang="ru-RU" sz="1650" dirty="0" smtClean="0"/>
              <a:t> среды (пандусов, благоустройства мест общего пользования и пр.). </a:t>
            </a:r>
          </a:p>
          <a:p>
            <a:r>
              <a:rPr lang="ru-RU" sz="1650" dirty="0" smtClean="0"/>
              <a:t>Расширение доступа к информационным образовательным ресурсам.</a:t>
            </a:r>
          </a:p>
          <a:p>
            <a:pPr lvl="0"/>
            <a:r>
              <a:rPr lang="ru-RU" sz="1650" dirty="0" smtClean="0"/>
              <a:t>Первичное ознакомление с социально-демографическими характеристиками студентов группы риска: сбор информации об их исходном уровне знаний, специфических потребностях, выявление причин, препятствующих их эффективной адаптации и обучению.</a:t>
            </a:r>
          </a:p>
          <a:p>
            <a:pPr lvl="0"/>
            <a:r>
              <a:rPr lang="ru-RU" sz="1650" dirty="0" smtClean="0"/>
              <a:t>Преодоление настороженного отношения к необычным студентам у всех участников образовательного процесса, создание положительного эмоционального фона отношений в новом социальном пространстве</a:t>
            </a:r>
          </a:p>
          <a:p>
            <a:pPr lvl="0"/>
            <a:r>
              <a:rPr lang="ru-RU" sz="1650" dirty="0" smtClean="0"/>
              <a:t>Регулярный мониторинг учебной продуктивности студентов группы риска. При наличии трудностей в изучении определенных предметов необходимо назначить консультантов из числа более подготовленных студентов. Куратор может порекомендовать кружки, секции, студенческие научные общества и т.п., где студенты могут углубить свои знания по интересующим их предметам.</a:t>
            </a:r>
          </a:p>
          <a:p>
            <a:r>
              <a:rPr lang="ru-RU" sz="1650" dirty="0" smtClean="0"/>
              <a:t>Включение студентов  с ОВЗ и иностранных студентов в совместную с другими студентами совместную деятельность.</a:t>
            </a:r>
            <a:endParaRPr lang="ru-RU" sz="165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Результаты адаптации для студентов: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2143116"/>
            <a:ext cx="8072494" cy="3071834"/>
          </a:xfrm>
        </p:spPr>
        <p:txBody>
          <a:bodyPr/>
          <a:lstStyle/>
          <a:p>
            <a:r>
              <a:rPr lang="ru-RU" dirty="0" smtClean="0"/>
              <a:t>образовательная среда превращается в среду реализации жизненных планов и потребностей личности студентов;</a:t>
            </a:r>
          </a:p>
          <a:p>
            <a:r>
              <a:rPr lang="ru-RU" dirty="0" smtClean="0"/>
              <a:t>студенты учатся использовать ресурсы образовательной среды (информационные, материальные, социальные) для восполнения и развития собственных личностных ресурсов.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14324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СПАСИБО ЗА ВНИМАНИЕ!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4000504"/>
            <a:ext cx="8072494" cy="57150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Адаптационный период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ВЫСОКИЙ </a:t>
            </a:r>
          </a:p>
          <a:p>
            <a:pPr algn="ctr">
              <a:buNone/>
            </a:pPr>
            <a:r>
              <a:rPr lang="ru-RU" dirty="0" smtClean="0"/>
              <a:t>процент отчисления студентов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НИЗКАЯ</a:t>
            </a:r>
          </a:p>
          <a:p>
            <a:r>
              <a:rPr lang="ru-RU" dirty="0" smtClean="0"/>
              <a:t>удовлетворенность учебным процессом;</a:t>
            </a:r>
          </a:p>
          <a:p>
            <a:r>
              <a:rPr lang="ru-RU" dirty="0" smtClean="0"/>
              <a:t>академическая успеваемость;</a:t>
            </a:r>
          </a:p>
          <a:p>
            <a:r>
              <a:rPr lang="ru-RU" dirty="0" smtClean="0"/>
              <a:t>исполнительская дисциплина.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Издержки </a:t>
            </a:r>
            <a:br>
              <a:rPr lang="ru-RU" dirty="0" smtClean="0"/>
            </a:br>
            <a:r>
              <a:rPr lang="ru-RU" dirty="0" smtClean="0"/>
              <a:t>стихийной адаптации студентов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ДЛЯ СТУДЕНТОВ </a:t>
            </a:r>
          </a:p>
          <a:p>
            <a:pPr algn="ctr">
              <a:buNone/>
            </a:pPr>
            <a:r>
              <a:rPr lang="ru-RU" dirty="0" smtClean="0"/>
              <a:t>Временные, материальные затраты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ДЛЯ ВУЗа</a:t>
            </a:r>
          </a:p>
          <a:p>
            <a:r>
              <a:rPr lang="ru-RU" dirty="0" smtClean="0"/>
              <a:t>снижение контингента;</a:t>
            </a:r>
          </a:p>
          <a:p>
            <a:r>
              <a:rPr lang="ru-RU" dirty="0" smtClean="0"/>
              <a:t> нарушения исполнительской дисциплины;</a:t>
            </a:r>
          </a:p>
          <a:p>
            <a:r>
              <a:rPr lang="ru-RU" dirty="0" smtClean="0"/>
              <a:t> подрыв имиджа вуза отчисленными студентами.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4546" y="100010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2857488" y="1500174"/>
            <a:ext cx="3786214" cy="92869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КУРАТОР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857488" y="2428868"/>
            <a:ext cx="3786214" cy="92869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70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Студенты первого курса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857488" y="3357562"/>
            <a:ext cx="3786214" cy="928694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Содействие в преодолении адаптационных трудностей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6050" y="4286256"/>
            <a:ext cx="385765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Закрепление студентов в структуре вуза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5653870"/>
          </a:xfrm>
        </p:spPr>
        <p:txBody>
          <a:bodyPr>
            <a:normAutofit/>
          </a:bodyPr>
          <a:lstStyle/>
          <a:p>
            <a:r>
              <a:rPr lang="ru-RU" b="1" dirty="0" smtClean="0"/>
              <a:t>Адаптация студентов первого курса</a:t>
            </a:r>
            <a:r>
              <a:rPr lang="ru-RU" dirty="0" smtClean="0"/>
              <a:t> – процесс приспособления студентов к условиям образовательной среды вуза.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32128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85786" y="857232"/>
            <a:ext cx="7572428" cy="5715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НАПРАВЛЕНИЯ АДАПТАЦИИ СТУДЕНТОВ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2071678"/>
            <a:ext cx="1928826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Психофизи-ологическая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адаптация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2071678"/>
            <a:ext cx="2000264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даптация к содержанию учебного процесса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2071678"/>
            <a:ext cx="1928826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</a:t>
            </a:r>
            <a:r>
              <a:rPr lang="ru-RU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адаптация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857628"/>
            <a:ext cx="1928826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режиму и учебным нагрузкам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3857628"/>
            <a:ext cx="1928826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 учебному материалу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3857628"/>
            <a:ext cx="1928826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нормам и правилам ВУЗа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5715016"/>
            <a:ext cx="7572428" cy="5715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АДАПТИРОВАННОСТЬ  СТУДЕНТОВ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500166" y="1428736"/>
            <a:ext cx="714380" cy="64294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43372" y="1428736"/>
            <a:ext cx="714380" cy="64294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000892" y="1428736"/>
            <a:ext cx="714380" cy="64294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571604" y="3357562"/>
            <a:ext cx="714380" cy="5000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214810" y="3357562"/>
            <a:ext cx="714380" cy="5000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072330" y="3357562"/>
            <a:ext cx="714380" cy="5000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643042" y="5143512"/>
            <a:ext cx="714380" cy="57150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286248" y="5143512"/>
            <a:ext cx="714380" cy="57150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143768" y="5143512"/>
            <a:ext cx="714380" cy="57150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ЗАТРУДНЕНИЯ СТУДЕНТОВ ПЕРВОГО КУРСА: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676516"/>
            <a:ext cx="8258204" cy="4181484"/>
          </a:xfrm>
        </p:spPr>
        <p:txBody>
          <a:bodyPr/>
          <a:lstStyle/>
          <a:p>
            <a:r>
              <a:rPr lang="ru-RU" dirty="0" smtClean="0"/>
              <a:t>Усложнение содержания и увеличение объема учебного материала.</a:t>
            </a:r>
          </a:p>
          <a:p>
            <a:r>
              <a:rPr lang="ru-RU" dirty="0" smtClean="0"/>
              <a:t>Неумение работать с информацией приводит к информационным перегрузкам.</a:t>
            </a:r>
          </a:p>
          <a:p>
            <a:r>
              <a:rPr lang="ru-RU" dirty="0" smtClean="0"/>
              <a:t>Возрастают по сравнению со школой требования к самостоятельности в целом и к самостоятельной учебной работе в частности.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Учебные умения студентов: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500306"/>
            <a:ext cx="8072494" cy="3786214"/>
          </a:xfrm>
        </p:spPr>
        <p:txBody>
          <a:bodyPr/>
          <a:lstStyle/>
          <a:p>
            <a:r>
              <a:rPr lang="ru-RU" dirty="0" smtClean="0"/>
              <a:t>приемы смысловой переработки текста;</a:t>
            </a:r>
          </a:p>
          <a:p>
            <a:r>
              <a:rPr lang="ru-RU" dirty="0" smtClean="0"/>
              <a:t>приемы рациональной записи (выписки, планы, конспект, аннотация и др.);</a:t>
            </a:r>
          </a:p>
          <a:p>
            <a:r>
              <a:rPr lang="ru-RU" dirty="0" smtClean="0"/>
              <a:t>приемы поиска дополнительной информации (работа с библиографическими материалами, справочниками, каталогами) и ее хранения в домашней библиотеке;</a:t>
            </a:r>
          </a:p>
          <a:p>
            <a:r>
              <a:rPr lang="ru-RU" dirty="0" smtClean="0"/>
              <a:t>приемы рациональной организации времени.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ДЕЯТЕЛЬНОСТЬ КУРАТОРА ПО ОПТИМИЗАЦИИ СОЦИАЛЬНО-ПСИХОЛОГИЧЕСКОЙ АДАПТАЦИИ: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676516"/>
            <a:ext cx="8258204" cy="3895756"/>
          </a:xfrm>
        </p:spPr>
        <p:txBody>
          <a:bodyPr/>
          <a:lstStyle/>
          <a:p>
            <a:r>
              <a:rPr lang="ru-RU" dirty="0" smtClean="0"/>
              <a:t>стимулировать процессы </a:t>
            </a:r>
            <a:r>
              <a:rPr lang="ru-RU" dirty="0" err="1" smtClean="0"/>
              <a:t>микрогрупповой</a:t>
            </a:r>
            <a:r>
              <a:rPr lang="ru-RU" dirty="0" smtClean="0"/>
              <a:t> дифференциации через организацию коллективных форм совместного досуга (выставки, театры, турпоходы и т.д.)</a:t>
            </a:r>
          </a:p>
          <a:p>
            <a:r>
              <a:rPr lang="ru-RU" dirty="0" smtClean="0"/>
              <a:t>выявить студентов, обладающих лидерскими качествами (например, при выборе старосты или студенческого актива).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567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ТЕМА. АДАПТАЦИЯ СТУДЕНТОВ К УСЛОВИЯМ  УЧЕБНОГО ПРОЦЕССА</vt:lpstr>
      <vt:lpstr>Адаптационный период</vt:lpstr>
      <vt:lpstr>Издержки  стихийной адаптации студентов</vt:lpstr>
      <vt:lpstr>Слайд 4</vt:lpstr>
      <vt:lpstr>Адаптация студентов первого курса – процесс приспособления студентов к условиям образовательной среды вуза. </vt:lpstr>
      <vt:lpstr>Слайд 6</vt:lpstr>
      <vt:lpstr> ЗАТРУДНЕНИЯ СТУДЕНТОВ ПЕРВОГО КУРСА:</vt:lpstr>
      <vt:lpstr> Учебные умения студентов:</vt:lpstr>
      <vt:lpstr> ДЕЯТЕЛЬНОСТЬ КУРАТОРА ПО ОПТИМИЗАЦИИ СОЦИАЛЬНО-ПСИХОЛОГИЧЕСКОЙ АДАПТАЦИИ:</vt:lpstr>
      <vt:lpstr> Адаптированность – достижение соответствия между требованиями учебной деятельности и внутренней позицией студента.</vt:lpstr>
      <vt:lpstr> Факторы успешной адаптации студентов:</vt:lpstr>
      <vt:lpstr> Приемы формирующей поддержки студентов:</vt:lpstr>
      <vt:lpstr>Направления работы со студентами группы риска:</vt:lpstr>
      <vt:lpstr> Результаты адаптации для студентов:</vt:lpstr>
      <vt:lpstr> 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АДАПТАЦИЯ СТУДЕНТОВ К УСЛОВИЯМ  УЧЕБНОГО ПРОЦЕССА</dc:title>
  <dc:creator>Леня</dc:creator>
  <cp:lastModifiedBy>MBachinina</cp:lastModifiedBy>
  <cp:revision>22</cp:revision>
  <dcterms:created xsi:type="dcterms:W3CDTF">2013-03-17T10:36:54Z</dcterms:created>
  <dcterms:modified xsi:type="dcterms:W3CDTF">2016-09-26T05:14:56Z</dcterms:modified>
</cp:coreProperties>
</file>